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F7F"/>
    <a:srgbClr val="ABCBEB"/>
    <a:srgbClr val="5797D6"/>
    <a:srgbClr val="007DFA"/>
    <a:srgbClr val="0064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2800" b="1" i="0" u="none" strike="noStrike" baseline="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Third Sampling</a:t>
            </a:r>
          </a:p>
          <a:p>
            <a:pPr>
              <a:defRPr sz="3600"/>
            </a:pPr>
            <a:r>
              <a:rPr lang="en-US" sz="2000" b="1" i="0" u="none" strike="noStrike" baseline="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Alternative Flushing Schedule</a:t>
            </a:r>
            <a:endParaRPr lang="en-US" sz="20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First Draw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Sheet1!$A$2:$A$7</c:f>
              <c:strCache>
                <c:ptCount val="6"/>
                <c:pt idx="0">
                  <c:v>Springwood Kitchen Sink</c:v>
                </c:pt>
                <c:pt idx="1">
                  <c:v>Springwood Bubbler</c:v>
                </c:pt>
                <c:pt idx="2">
                  <c:v>Riley Bubbler</c:v>
                </c:pt>
                <c:pt idx="3">
                  <c:v>Hawks Rise Drinking Fountain</c:v>
                </c:pt>
                <c:pt idx="4">
                  <c:v>Chaires Kitchen Sink</c:v>
                </c:pt>
                <c:pt idx="5">
                  <c:v>Cobb Kitchen Sink</c:v>
                </c:pt>
              </c:strCache>
            </c:strRef>
          </c:cat>
          <c:val>
            <c:numRef>
              <c:f>Sheet1!$B$2:$B$7</c:f>
              <c:numCache>
                <c:formatCode>0.00</c:formatCode>
                <c:ptCount val="6"/>
                <c:pt idx="0">
                  <c:v>3</c:v>
                </c:pt>
                <c:pt idx="1">
                  <c:v>7</c:v>
                </c:pt>
                <c:pt idx="2">
                  <c:v>14</c:v>
                </c:pt>
                <c:pt idx="3">
                  <c:v>3</c:v>
                </c:pt>
                <c:pt idx="4">
                  <c:v>4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7C-45F1-A624-E4CBABBCEBC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 day after flush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Sheet1!$A$2:$A$7</c:f>
              <c:strCache>
                <c:ptCount val="6"/>
                <c:pt idx="0">
                  <c:v>Springwood Kitchen Sink</c:v>
                </c:pt>
                <c:pt idx="1">
                  <c:v>Springwood Bubbler</c:v>
                </c:pt>
                <c:pt idx="2">
                  <c:v>Riley Bubbler</c:v>
                </c:pt>
                <c:pt idx="3">
                  <c:v>Hawks Rise Drinking Fountain</c:v>
                </c:pt>
                <c:pt idx="4">
                  <c:v>Chaires Kitchen Sink</c:v>
                </c:pt>
                <c:pt idx="5">
                  <c:v>Cobb Kitchen Sink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</c:v>
                </c:pt>
                <c:pt idx="1">
                  <c:v>5</c:v>
                </c:pt>
                <c:pt idx="2">
                  <c:v>12</c:v>
                </c:pt>
                <c:pt idx="3">
                  <c:v>3</c:v>
                </c:pt>
                <c:pt idx="4">
                  <c:v>2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38-4482-A8D2-B41F60D28B1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 days after flush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Sheet1!$A$2:$A$7</c:f>
              <c:strCache>
                <c:ptCount val="6"/>
                <c:pt idx="0">
                  <c:v>Springwood Kitchen Sink</c:v>
                </c:pt>
                <c:pt idx="1">
                  <c:v>Springwood Bubbler</c:v>
                </c:pt>
                <c:pt idx="2">
                  <c:v>Riley Bubbler</c:v>
                </c:pt>
                <c:pt idx="3">
                  <c:v>Hawks Rise Drinking Fountain</c:v>
                </c:pt>
                <c:pt idx="4">
                  <c:v>Chaires Kitchen Sink</c:v>
                </c:pt>
                <c:pt idx="5">
                  <c:v>Cobb Kitchen Sink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3</c:v>
                </c:pt>
                <c:pt idx="1">
                  <c:v>8</c:v>
                </c:pt>
                <c:pt idx="2">
                  <c:v>12</c:v>
                </c:pt>
                <c:pt idx="3">
                  <c:v>4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38-4482-A8D2-B41F60D28B1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3 days after flush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Sheet1!$A$2:$A$7</c:f>
              <c:strCache>
                <c:ptCount val="6"/>
                <c:pt idx="0">
                  <c:v>Springwood Kitchen Sink</c:v>
                </c:pt>
                <c:pt idx="1">
                  <c:v>Springwood Bubbler</c:v>
                </c:pt>
                <c:pt idx="2">
                  <c:v>Riley Bubbler</c:v>
                </c:pt>
                <c:pt idx="3">
                  <c:v>Hawks Rise Drinking Fountain</c:v>
                </c:pt>
                <c:pt idx="4">
                  <c:v>Chaires Kitchen Sink</c:v>
                </c:pt>
                <c:pt idx="5">
                  <c:v>Cobb Kitchen Sink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4</c:v>
                </c:pt>
                <c:pt idx="1">
                  <c:v>7</c:v>
                </c:pt>
                <c:pt idx="2">
                  <c:v>12</c:v>
                </c:pt>
                <c:pt idx="3">
                  <c:v>4</c:v>
                </c:pt>
                <c:pt idx="4">
                  <c:v>0.8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38-4482-A8D2-B41F60D28B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9"/>
        <c:axId val="269871040"/>
        <c:axId val="269873008"/>
      </c:barChart>
      <c:catAx>
        <c:axId val="269871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9873008"/>
        <c:crosses val="autoZero"/>
        <c:auto val="1"/>
        <c:lblAlgn val="ctr"/>
        <c:lblOffset val="100"/>
        <c:noMultiLvlLbl val="0"/>
      </c:catAx>
      <c:valAx>
        <c:axId val="269873008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/>
                  <a:t>Lead</a:t>
                </a:r>
                <a:r>
                  <a:rPr lang="en-US" sz="1200" baseline="0" dirty="0"/>
                  <a:t>  PPB</a:t>
                </a:r>
                <a:endParaRPr lang="en-US" sz="12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9871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07DFA"/>
        </a:gs>
        <a:gs pos="80000">
          <a:srgbClr val="003F7F"/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0.068</cdr:x>
      <cdr:y>0.50495</cdr:y>
    </cdr:from>
    <cdr:to>
      <cdr:x>1</cdr:x>
      <cdr:y>0.50495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829063" y="3462949"/>
          <a:ext cx="11362937" cy="0"/>
        </a:xfrm>
        <a:prstGeom xmlns:a="http://schemas.openxmlformats.org/drawingml/2006/main" prst="line">
          <a:avLst/>
        </a:prstGeom>
        <a:ln xmlns:a="http://schemas.openxmlformats.org/drawingml/2006/main" w="50800">
          <a:solidFill>
            <a:srgbClr val="C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5BC-8711-49B2-B045-C6D81547E42D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D500-C269-44EF-81D6-EA9CD3D5C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82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5BC-8711-49B2-B045-C6D81547E42D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D500-C269-44EF-81D6-EA9CD3D5C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79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5BC-8711-49B2-B045-C6D81547E42D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D500-C269-44EF-81D6-EA9CD3D5C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545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5BC-8711-49B2-B045-C6D81547E42D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D500-C269-44EF-81D6-EA9CD3D5C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67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5BC-8711-49B2-B045-C6D81547E42D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D500-C269-44EF-81D6-EA9CD3D5C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394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5BC-8711-49B2-B045-C6D81547E42D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D500-C269-44EF-81D6-EA9CD3D5C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4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5BC-8711-49B2-B045-C6D81547E42D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D500-C269-44EF-81D6-EA9CD3D5C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63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5BC-8711-49B2-B045-C6D81547E42D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D500-C269-44EF-81D6-EA9CD3D5C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238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5BC-8711-49B2-B045-C6D81547E42D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D500-C269-44EF-81D6-EA9CD3D5C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1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5BC-8711-49B2-B045-C6D81547E42D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D500-C269-44EF-81D6-EA9CD3D5C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29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5BC-8711-49B2-B045-C6D81547E42D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D500-C269-44EF-81D6-EA9CD3D5C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43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035BC-8711-49B2-B045-C6D81547E42D}" type="datetimeFigureOut">
              <a:rPr lang="en-US" smtClean="0"/>
              <a:t>7/16/2017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CD500-C269-44EF-81D6-EA9CD3D5C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90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147556630"/>
              </p:ext>
            </p:extLst>
          </p:nvPr>
        </p:nvGraphicFramePr>
        <p:xfrm>
          <a:off x="0" y="1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47820" y="3111921"/>
            <a:ext cx="1723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EPA Action Level</a:t>
            </a:r>
          </a:p>
        </p:txBody>
      </p:sp>
    </p:spTree>
    <p:extLst>
      <p:ext uri="{BB962C8B-B14F-4D97-AF65-F5344CB8AC3E}">
        <p14:creationId xmlns:p14="http://schemas.microsoft.com/office/powerpoint/2010/main" val="3296598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Williamson, Justin</dc:creator>
  <cp:lastModifiedBy>Williamson, Justin</cp:lastModifiedBy>
  <cp:revision>29</cp:revision>
  <dcterms:created xsi:type="dcterms:W3CDTF">2016-11-01T12:54:42Z</dcterms:created>
  <dcterms:modified xsi:type="dcterms:W3CDTF">2017-07-16T22:03:50Z</dcterms:modified>
</cp:coreProperties>
</file>